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6" r:id="rId4"/>
    <p:sldId id="264" r:id="rId5"/>
    <p:sldId id="291" r:id="rId6"/>
    <p:sldId id="295" r:id="rId7"/>
    <p:sldId id="286" r:id="rId8"/>
    <p:sldId id="292" r:id="rId9"/>
    <p:sldId id="267" r:id="rId10"/>
    <p:sldId id="284" r:id="rId11"/>
    <p:sldId id="296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3704"/>
  </p:normalViewPr>
  <p:slideViewPr>
    <p:cSldViewPr snapToGrid="0" snapToObjects="1">
      <p:cViewPr varScale="1">
        <p:scale>
          <a:sx n="81" d="100"/>
          <a:sy n="81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46331708536403E-2"/>
          <c:y val="0.16777033492823001"/>
          <c:w val="0.92684414448193997"/>
          <c:h val="0.59020155973326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0.73</c:v>
                </c:pt>
                <c:pt idx="1">
                  <c:v>0.80830000000000002</c:v>
                </c:pt>
                <c:pt idx="2" formatCode="0.00%">
                  <c:v>0.91830000000000001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C-4B07-997B-4EA0136D3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0.65169999999999995</c:v>
                </c:pt>
                <c:pt idx="1">
                  <c:v>0.75</c:v>
                </c:pt>
                <c:pt idx="2">
                  <c:v>0.67669999999999997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C-4B07-997B-4EA0136D3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0.69669999999999999</c:v>
                </c:pt>
                <c:pt idx="1">
                  <c:v>0.79500000000000004</c:v>
                </c:pt>
                <c:pt idx="2">
                  <c:v>0.86670000000000003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C-4B07-997B-4EA0136D30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0.69499999999999995</c:v>
                </c:pt>
                <c:pt idx="1">
                  <c:v>0.78169999999999995</c:v>
                </c:pt>
                <c:pt idx="2">
                  <c:v>0.71499999999999997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C-4B07-997B-4EA0136D30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0.72770000000000001</c:v>
                </c:pt>
                <c:pt idx="1">
                  <c:v>0.79239999999999999</c:v>
                </c:pt>
                <c:pt idx="2">
                  <c:v>0.90639999999999998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7C-4B07-997B-4EA0136D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6177536"/>
        <c:axId val="-806175488"/>
      </c:barChart>
      <c:catAx>
        <c:axId val="-8061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5488"/>
        <c:crosses val="autoZero"/>
        <c:auto val="1"/>
        <c:lblAlgn val="ctr"/>
        <c:lblOffset val="100"/>
        <c:noMultiLvlLbl val="0"/>
      </c:catAx>
      <c:valAx>
        <c:axId val="-8061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00883" y="2776538"/>
            <a:ext cx="6732587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Dogs,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Fried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Chicken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Blueberry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Muffins?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95640" y="6239035"/>
            <a:ext cx="7725697" cy="246431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 err="1"/>
              <a:t>Linna</a:t>
            </a:r>
            <a:r>
              <a:rPr lang="zh-CN" altLang="en-US" dirty="0"/>
              <a:t> </a:t>
            </a:r>
            <a:r>
              <a:rPr lang="en-US" altLang="zh-CN" dirty="0"/>
              <a:t>Yu </a:t>
            </a:r>
            <a:r>
              <a:rPr lang="zh-CN" altLang="en-US" dirty="0"/>
              <a:t>；</a:t>
            </a:r>
            <a:r>
              <a:rPr lang="en-US" altLang="zh-CN" dirty="0" err="1"/>
              <a:t>Mengqi</a:t>
            </a:r>
            <a:r>
              <a:rPr lang="en-US" altLang="zh-CN" dirty="0"/>
              <a:t> Chen;</a:t>
            </a:r>
            <a:r>
              <a:rPr lang="zh-CN" altLang="en-US" dirty="0"/>
              <a:t> </a:t>
            </a:r>
            <a:r>
              <a:rPr lang="en-US" altLang="zh-CN" dirty="0"/>
              <a:t>Michael </a:t>
            </a:r>
            <a:r>
              <a:rPr lang="en-US" altLang="zh-CN" dirty="0" err="1"/>
              <a:t>Utomo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>
                <a:cs typeface="+mn-ea"/>
                <a:sym typeface="+mn-lt"/>
              </a:rPr>
              <a:t>Shan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He;</a:t>
            </a:r>
            <a:r>
              <a:rPr lang="zh-CN" altLang="en-US">
                <a:cs typeface="+mn-ea"/>
                <a:sym typeface="+mn-lt"/>
              </a:rPr>
              <a:t> </a:t>
            </a:r>
            <a:r>
              <a:rPr lang="en-US" altLang="zh-CN"/>
              <a:t>Yuhao</a:t>
            </a:r>
            <a:r>
              <a:rPr lang="en-US" altLang="zh-CN" dirty="0"/>
              <a:t> Kang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6" y="4765384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Why?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3356" y="797148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9989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why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1828066" y="4079761"/>
            <a:ext cx="8991958" cy="172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The pictures are highly different in colors in tiny parts! And we may not see it from our naked eyes!</a:t>
            </a: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02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092" y="1526497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731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DOGS?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67561" y="1183348"/>
            <a:ext cx="3468395" cy="4819519"/>
            <a:chOff x="667561" y="1183348"/>
            <a:chExt cx="3468395" cy="4819519"/>
          </a:xfrm>
        </p:grpSpPr>
        <p:grpSp>
          <p:nvGrpSpPr>
            <p:cNvPr id="4" name="组合 3"/>
            <p:cNvGrpSpPr/>
            <p:nvPr/>
          </p:nvGrpSpPr>
          <p:grpSpPr>
            <a:xfrm>
              <a:off x="667561" y="1183348"/>
              <a:ext cx="3468395" cy="4819519"/>
              <a:chOff x="667561" y="1183348"/>
              <a:chExt cx="3468395" cy="481951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69420" y="1366253"/>
                <a:ext cx="3266536" cy="46366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2209800" y="1183348"/>
                <a:ext cx="184076" cy="18595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667561" y="2703934"/>
                <a:ext cx="201859" cy="203923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86657" y="4587084"/>
                <a:ext cx="3026544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>
                  <a:lnSpc>
                    <a:spcPct val="130000"/>
                  </a:lnSpc>
                </a:pP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FIRED</a:t>
                </a:r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CHICKEN?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279" y="1552212"/>
              <a:ext cx="2859647" cy="296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9013" y="1494046"/>
              <a:ext cx="2789520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536285"/>
              <a:ext cx="3026544" cy="1452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BLUEBERRY</a:t>
              </a: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MUFFINS?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直角三角形 31"/>
          <p:cNvSpPr/>
          <p:nvPr/>
        </p:nvSpPr>
        <p:spPr>
          <a:xfrm rot="5400000">
            <a:off x="670049" y="120139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9420" y="3037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</a:rPr>
              <a:t>WHAT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IS?</a:t>
            </a:r>
            <a:endParaRPr kumimoji="1"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 1024"/>
          <p:cNvSpPr/>
          <p:nvPr/>
        </p:nvSpPr>
        <p:spPr>
          <a:xfrm>
            <a:off x="7120725" y="2166383"/>
            <a:ext cx="2590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Image analysis</a:t>
            </a:r>
          </a:p>
        </p:txBody>
      </p:sp>
      <p:sp>
        <p:nvSpPr>
          <p:cNvPr id="655" name="矩形 654"/>
          <p:cNvSpPr/>
          <p:nvPr/>
        </p:nvSpPr>
        <p:spPr>
          <a:xfrm>
            <a:off x="7152790" y="2936800"/>
            <a:ext cx="880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SIFT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120725" y="3652775"/>
            <a:ext cx="504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HOG (Histogram of Oriented Gradients)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949574" y="2991976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How?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5D81B-BBC3-456B-B183-44139F4F1B8A}"/>
              </a:ext>
            </a:extLst>
          </p:cNvPr>
          <p:cNvSpPr txBox="1"/>
          <p:nvPr/>
        </p:nvSpPr>
        <p:spPr>
          <a:xfrm>
            <a:off x="7151722" y="4298185"/>
            <a:ext cx="446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RGB Color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8773" y="2807310"/>
            <a:ext cx="5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  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1346" y="1577640"/>
            <a:ext cx="433953" cy="58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7295" y="5042625"/>
            <a:ext cx="628004" cy="46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655" grpId="0"/>
      <p:bldP spid="6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5194300" cy="461434"/>
          </a:xfrm>
        </p:spPr>
        <p:txBody>
          <a:bodyPr/>
          <a:lstStyle/>
          <a:p>
            <a:r>
              <a:rPr lang="en-US" altLang="zh-CN" b="1" dirty="0"/>
              <a:t>HOG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7399017" cy="796952"/>
            <a:chOff x="2633533" y="2142599"/>
            <a:chExt cx="9214131" cy="796952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9214131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3321" y="2293220"/>
              <a:ext cx="8164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Get the gradient of each </a:t>
              </a:r>
              <a:r>
                <a:rPr lang="en-US" altLang="zh-CN" b="1">
                  <a:solidFill>
                    <a:schemeClr val="bg1"/>
                  </a:solidFill>
                </a:rPr>
                <a:t>pixel; Separate </a:t>
              </a:r>
              <a:r>
                <a:rPr lang="en-US" altLang="zh-CN" b="1" dirty="0">
                  <a:solidFill>
                    <a:schemeClr val="bg1"/>
                  </a:solidFill>
                </a:rPr>
                <a:t>into small cells </a:t>
              </a:r>
            </a:p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003704" y="2436676"/>
              <a:ext cx="216692" cy="161878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8107747" cy="709111"/>
            <a:chOff x="2633535" y="2835276"/>
            <a:chExt cx="6368634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52965" y="3015832"/>
              <a:ext cx="52924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Get the histogram of the frequencies of the gradients for each cell</a:t>
              </a:r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2897295" y="3088432"/>
              <a:ext cx="142653" cy="15743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7077046" cy="709111"/>
            <a:chOff x="2633533" y="3512774"/>
            <a:chExt cx="7077046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296823" y="3691577"/>
              <a:ext cx="6383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Create blocks with several cells, and get the info of the blocks 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003705" y="3796190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05396" y="4215112"/>
            <a:ext cx="6798334" cy="709111"/>
            <a:chOff x="2633533" y="4259976"/>
            <a:chExt cx="6798334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59976"/>
              <a:ext cx="6798334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303326" y="4424526"/>
              <a:ext cx="58657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/>
                <a:t>Combine the info of blocks and get the info of the image</a:t>
              </a: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03705" y="4524309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210074" y="6310000"/>
            <a:ext cx="861133" cy="400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HOG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4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RGB Color Model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85910" y="196022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  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Detecting the Color </a:t>
                </a:r>
              </a:p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042889" y="2117798"/>
              <a:ext cx="34294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4270" y="1709490"/>
              <a:ext cx="40300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Analyzing the color component of a specific cell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4"/>
              <a:ext cx="317406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values to different combinations of colors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042833" cy="461434"/>
          </a:xfrm>
        </p:spPr>
        <p:txBody>
          <a:bodyPr/>
          <a:lstStyle/>
          <a:p>
            <a:r>
              <a:rPr lang="en-US" altLang="zh-CN" b="1" dirty="0"/>
              <a:t>Classification methods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66667" y="2518833"/>
                <a:ext cx="1693332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HOW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EAD1C0-264A-4933-94EA-A394B95538D7}"/>
              </a:ext>
            </a:extLst>
          </p:cNvPr>
          <p:cNvSpPr txBox="1">
            <a:spLocks/>
          </p:cNvSpPr>
          <p:nvPr/>
        </p:nvSpPr>
        <p:spPr>
          <a:xfrm>
            <a:off x="833967" y="1570566"/>
            <a:ext cx="9601196" cy="3318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788631" y="1498599"/>
            <a:ext cx="3413137" cy="3129962"/>
            <a:chOff x="788631" y="1419740"/>
            <a:chExt cx="2512225" cy="3212861"/>
          </a:xfrm>
        </p:grpSpPr>
        <p:sp>
          <p:nvSpPr>
            <p:cNvPr id="21" name="矩形 20"/>
            <p:cNvSpPr/>
            <p:nvPr/>
          </p:nvSpPr>
          <p:spPr>
            <a:xfrm>
              <a:off x="833968" y="1419740"/>
              <a:ext cx="2466888" cy="37481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1. GBM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968" y="2109772"/>
              <a:ext cx="2466888" cy="37481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2. SVM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3968" y="2819536"/>
              <a:ext cx="2466888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3. Random Forest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88632" y="3508625"/>
              <a:ext cx="2512224" cy="3873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/>
                <a:t>4</a:t>
              </a:r>
              <a:r>
                <a:rPr lang="en-US" altLang="zh-CN" sz="2000" b="1" dirty="0"/>
                <a:t>. Logistic Regression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88631" y="4257784"/>
              <a:ext cx="2512225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5. </a:t>
              </a:r>
              <a:r>
                <a:rPr lang="en-US" altLang="zh-CN" sz="2000" b="1" dirty="0" err="1"/>
                <a:t>XGBoost</a:t>
              </a:r>
              <a:endParaRPr lang="en-US" altLang="zh-CN" sz="20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5CA83-4F7F-456B-8EB1-1E7090EF8B5F}"/>
              </a:ext>
            </a:extLst>
          </p:cNvPr>
          <p:cNvSpPr txBox="1"/>
          <p:nvPr/>
        </p:nvSpPr>
        <p:spPr>
          <a:xfrm>
            <a:off x="788631" y="4889502"/>
            <a:ext cx="349598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(All first four models are done with 10-fold cross validation , and </a:t>
            </a:r>
            <a:r>
              <a:rPr lang="en-US" b="1" dirty="0" err="1"/>
              <a:t>XGBoost</a:t>
            </a:r>
            <a:r>
              <a:rPr lang="en-US" b="1" dirty="0"/>
              <a:t> is done with 5 fold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-10583"/>
            <a:ext cx="4466166" cy="461434"/>
          </a:xfrm>
        </p:spPr>
        <p:txBody>
          <a:bodyPr/>
          <a:lstStyle/>
          <a:p>
            <a:r>
              <a:rPr lang="en-US" altLang="zh-CN" sz="3200" b="1"/>
              <a:t>Results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34496"/>
              </p:ext>
            </p:extLst>
          </p:nvPr>
        </p:nvGraphicFramePr>
        <p:xfrm>
          <a:off x="2335994" y="2314681"/>
          <a:ext cx="8807286" cy="31872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23222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6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GBM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606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6843sec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367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4161sec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130sec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118sec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466sec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11.3sec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899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RGB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1116sec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40.8sec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1843sec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35994" y="1492681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Model Running Time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6712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ACCURACY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4575729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909" y="4199002"/>
              <a:ext cx="34276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cs typeface="+mn-ea"/>
                  <a:sym typeface="+mn-lt"/>
                </a:rPr>
                <a:t>RESULTS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4400" dirty="0">
                  <a:solidFill>
                    <a:schemeClr val="bg1"/>
                  </a:solidFill>
                </a:rPr>
                <a:t> Testing Accuracy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D3B41DAC-1AD2-4DC7-BB9C-A5D8847F2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162177"/>
              </p:ext>
            </p:extLst>
          </p:nvPr>
        </p:nvGraphicFramePr>
        <p:xfrm>
          <a:off x="833967" y="519534"/>
          <a:ext cx="11500806" cy="405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FINAL</a:t>
            </a:r>
            <a:r>
              <a:rPr lang="zh-CN" altLang="en-US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cs typeface="+mn-ea"/>
                <a:sym typeface="+mn-lt"/>
              </a:rPr>
              <a:t>DESICION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7B8ED-6FBE-4E7C-996F-B5FE056312B9}"/>
              </a:ext>
            </a:extLst>
          </p:cNvPr>
          <p:cNvSpPr txBox="1"/>
          <p:nvPr/>
        </p:nvSpPr>
        <p:spPr>
          <a:xfrm>
            <a:off x="593888" y="1329179"/>
            <a:ext cx="7542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 RGB + GBM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Not time consuming 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Highest accuracy among all of the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</TotalTime>
  <Words>264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等线</vt:lpstr>
      <vt:lpstr>Arial</vt:lpstr>
      <vt:lpstr>Calibri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Shan He</cp:lastModifiedBy>
  <cp:revision>106</cp:revision>
  <dcterms:created xsi:type="dcterms:W3CDTF">2015-08-18T02:51:41Z</dcterms:created>
  <dcterms:modified xsi:type="dcterms:W3CDTF">2018-03-28T17:36:01Z</dcterms:modified>
  <cp:category/>
</cp:coreProperties>
</file>